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23" r:id="rId5"/>
    <p:sldId id="257" r:id="rId6"/>
    <p:sldId id="348" r:id="rId7"/>
    <p:sldId id="258" r:id="rId8"/>
    <p:sldId id="291" r:id="rId9"/>
    <p:sldId id="292" r:id="rId10"/>
    <p:sldId id="314" r:id="rId11"/>
    <p:sldId id="265" r:id="rId12"/>
    <p:sldId id="340" r:id="rId13"/>
    <p:sldId id="302" r:id="rId14"/>
    <p:sldId id="324" r:id="rId15"/>
    <p:sldId id="325" r:id="rId16"/>
    <p:sldId id="326" r:id="rId17"/>
    <p:sldId id="329" r:id="rId18"/>
    <p:sldId id="330" r:id="rId19"/>
    <p:sldId id="29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C"/>
    <a:srgbClr val="FFFFFF"/>
    <a:srgbClr val="F7FCFE"/>
    <a:srgbClr val="F3F3F3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18" autoAdjust="0"/>
  </p:normalViewPr>
  <p:slideViewPr>
    <p:cSldViewPr snapToGrid="0" showGuides="1">
      <p:cViewPr>
        <p:scale>
          <a:sx n="75" d="100"/>
          <a:sy n="75" d="100"/>
        </p:scale>
        <p:origin x="618" y="822"/>
      </p:cViewPr>
      <p:guideLst>
        <p:guide orient="horz" pos="199"/>
        <p:guide orient="horz" pos="4129"/>
        <p:guide pos="233"/>
        <p:guide pos="7490"/>
        <p:guide orient="horz" pos="557"/>
        <p:guide orient="horz" pos="713"/>
        <p:guide orient="horz" pos="3963"/>
        <p:guide orient="horz" pos="38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壹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贰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叁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肆</a:t>
              </a:r>
              <a:endParaRPr lang="zh-CN" altLang="en-US" sz="2400" spc="6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B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3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3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  <a:endParaRPr lang="zh-CN" altLang="en-US" sz="1335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4" name="群星 - 渔舟唱晚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575" y="-873125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</a:rPr>
              <a:t>好学致知立志成人</a:t>
            </a:r>
            <a:endParaRPr lang="zh-CN" altLang="en-US" sz="4000" dirty="0">
              <a:solidFill>
                <a:schemeClr val="accent1"/>
              </a:solidFill>
              <a:latin typeface="ＤＦ中太楷書体" panose="02010609010101010101" charset="-128"/>
              <a:ea typeface="ＤＦ中太楷書体" panose="02010609010101010101" charset="-128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2606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94020" y="1606550"/>
            <a:ext cx="765810" cy="40170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831" y="4729910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903986" y="4970759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4" y="-297"/>
            <a:ext cx="12193057" cy="6858594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856615" y="883603"/>
            <a:ext cx="10477500" cy="5281612"/>
          </a:xfrm>
          <a:prstGeom prst="roundRect">
            <a:avLst>
              <a:gd name="adj" fmla="val 11489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衣，既是声旁也是形旁，表示服装。初，甲骨文（大，人）（衣，穿着），表示原始人类穿上衣服。有的甲骨文以“人”代“大”。有的甲骨文将包围结构调整左右结构。造字本义：动词，原始人制衣穿衣，遮羞保暖，开启人类文明。金文承续甲骨文字形。篆文误将金文字形中的“人”写成“刀”。隶化后，楷书将“衣”写成。古人称天地初开、人类诞生之际为“元”；称原始时代人们用兽皮遮羞保暖为“初”；称代表家族繁衍渊源的太母为“始”。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76377" y="4127894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39510" y="5356225"/>
            <a:ext cx="210121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2800" b="1" dirty="0" smtClean="0">
                <a:latin typeface="黑体" panose="02010609060101010101" charset="-122"/>
                <a:ea typeface="黑体" panose="02010609060101010101" charset="-122"/>
              </a:rPr>
              <a:t>本字的演变</a:t>
            </a:r>
            <a:endParaRPr lang="zh-CN" altLang="en-US" sz="2800" b="1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5980" y="798830"/>
            <a:ext cx="9491980" cy="18148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457200" algn="l" fontAlgn="auto"/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，木下曰本。从木，一在其下。我们看到“本”金文的写法就像是一棵大树他的根系都深深的扎在土地里，上面的部分就像是树的枝丫，放到现在的生活中就是事物的发展都是从根部开始，也就是从他的本源开始。</a:t>
            </a:r>
            <a:endParaRPr lang="zh-CN" altLang="en-US" sz="28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2849880"/>
            <a:ext cx="7599045" cy="2186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8960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肆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体知讲</a:t>
            </a:r>
            <a:endParaRPr lang="zh-CN" altLang="en-US" sz="28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4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7637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605655" y="1036955"/>
            <a:ext cx="5461000" cy="7035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altLang="en-US" sz="2000"/>
              <a:t> </a:t>
            </a:r>
            <a:endParaRPr lang="zh-CN" altLang="en-US" sz="2000"/>
          </a:p>
          <a:p>
            <a:pPr marL="0" indent="0" algn="ctr"/>
            <a:endParaRPr lang="zh-CN" altLang="en-US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3366135" y="3320415"/>
            <a:ext cx="697166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627120" y="197485"/>
            <a:ext cx="5660390" cy="64623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唐太宗严于律己</a:t>
            </a:r>
            <a:endParaRPr lang="zh-CN" altLang="en-US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algn="l" fontAlgn="auto"/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唐太宗继位后，仅用了短短两三年的时间，就实现了天下大治，之所以能成就如此功业，最重要的原因莫过于唐太宗严于修身。他曾说：“以铜为鉴，可以正衣冠；以史为鉴，可以知兴替；以人为鉴，可以明得失。”从隋朝灭亡中照见闭目塞听、好大喜功、劳民伤财、骄奢淫逸的恶果后，李世民非常注重修身，他严于律己、以上率下，开始践行以民为本、从谏如流、珍惜民力、清心寡欲的治国观。</a:t>
            </a:r>
            <a:endParaRPr lang="zh-CN" altLang="en-US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algn="l" fontAlgn="auto"/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有一次，李世民驾幸洛阳宫，中途抵达寿安县（今宜阳县）的显仁宫时，对官府的供备不满，便下令责罚了许多官员。</a:t>
            </a:r>
            <a:endParaRPr lang="zh-CN" altLang="en-US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algn="l" fontAlgn="auto"/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谏臣魏征认为不太妥当，就对他说：“陛下，洛阳以前是您的大本营，想必您非常希望老百姓生活安定，所以要加恩于故老居民。但今日驾幸此地，老百姓还没有得到恩惠，就先因为供应物品不够精良受到您的责罚。陛下是不是因不思满足、志在奢靡而违背了到洛阳的本心呢，这哪里是老百姓希望的事情呢？”</a:t>
            </a:r>
            <a:endParaRPr lang="zh-CN" altLang="en-US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algn="l" fontAlgn="auto"/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唐太宗一听，幡然醒悟，决心悔改，他对身边人说：“朕从前经过此地，也不过买饭而食，租舍而住，现在官府供应如此，竟然还嫌不足，实在是太不应该了。”当即，便撤销了责罚的命令，此举也受到了洛阳官民的称赞和拥护。</a:t>
            </a:r>
            <a:endParaRPr lang="zh-CN" altLang="en-US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" y="197485"/>
            <a:ext cx="3093720" cy="349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7708" y="2765899"/>
            <a:ext cx="952500" cy="982345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伍</a:t>
            </a:r>
            <a:endParaRPr lang="zh-CN" altLang="en-US" sz="5465" spc="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体知辨</a:t>
            </a:r>
            <a:endParaRPr lang="zh-CN" altLang="en-US" sz="28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70558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295" y="3889375"/>
            <a:ext cx="2275840" cy="22758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69900" y="697865"/>
            <a:ext cx="778192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457200" algn="l" fontAlgn="auto"/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同学们，身为天子的李世民严于律己、克己为民，以为臣民修身做表率示范，那提倡“从国君到百姓皆须修身”重要吗？修身在生活中还体现在哪些方面呢？ 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7708" y="2765899"/>
            <a:ext cx="9525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陆</a:t>
            </a:r>
            <a:endParaRPr lang="zh-CN" altLang="en-US" sz="5465" spc="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401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C00000"/>
                </a:solidFill>
                <a:latin typeface="+mn-ea"/>
              </a:rPr>
              <a:t>体知行</a:t>
            </a:r>
            <a:endParaRPr lang="zh-CN" altLang="en-US" sz="28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4081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0375" y="1572260"/>
            <a:ext cx="773874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457200" algn="l" fontAlgn="auto"/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同学们，修身应当是每个人孜孜不倦的事情，请和父母讨论日常修身的方法，从早睡早起、清洁身体、勤奋学习、待人友善等生活中的点滴小事做起，制定修身计划，将修身践行下去。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  <a:endParaRPr lang="zh-CN" altLang="en-US" sz="1335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4" name="群星 - 渔舟唱晚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575" y="-873125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谢谢观赏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1590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76240" y="2157730"/>
            <a:ext cx="633730" cy="305943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666" y="4748325"/>
            <a:ext cx="652329" cy="896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3821" y="498917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37531" y="1977552"/>
            <a:ext cx="54737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400" b="1" spc="300" dirty="0">
                <a:latin typeface="+mn-ea"/>
              </a:rPr>
              <a:t>立志明德</a:t>
            </a:r>
            <a:endParaRPr lang="zh-CN" altLang="en-US" sz="2400" b="1" spc="300" dirty="0"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9446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40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5473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1965" y="1276350"/>
            <a:ext cx="508635" cy="1878330"/>
          </a:xfrm>
          <a:prstGeom prst="rect">
            <a:avLst/>
          </a:prstGeom>
          <a:noFill/>
        </p:spPr>
        <p:txBody>
          <a:bodyPr vert="horz" wrap="square" lIns="91384" tIns="45693" rIns="91384" bIns="45693" rtlCol="0">
            <a:spAutoFit/>
          </a:bodyPr>
          <a:lstStyle/>
          <a:p>
            <a:pPr algn="ctr"/>
            <a:r>
              <a:rPr lang="zh-CN" altLang="en-US" sz="5865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目录</a:t>
            </a:r>
            <a:endParaRPr lang="zh-CN" altLang="en-US" sz="5865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3297555" y="4434205"/>
            <a:ext cx="5240020" cy="24009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301" y="3125265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25776" y="334579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  <a:endParaRPr lang="zh-CN" sz="1050" dirty="0">
              <a:solidFill>
                <a:schemeClr val="bg1"/>
              </a:solidFill>
              <a:latin typeface="逐浪创意流珠体" panose="02010601030101010101" pitchFamily="2" charset="-122"/>
              <a:ea typeface="逐浪创意流珠体" panose="02010601030101010101" pitchFamily="2" charset="-122"/>
              <a:cs typeface="楷体" panose="02010609060101010101" charset="-122"/>
            </a:endParaRPr>
          </a:p>
        </p:txBody>
      </p:sp>
      <p:pic>
        <p:nvPicPr>
          <p:cNvPr id="9" name="图片 8" descr="未标题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5095240" y="3919855"/>
            <a:ext cx="2266315" cy="2266315"/>
          </a:xfrm>
          <a:prstGeom prst="rect">
            <a:avLst/>
          </a:prstGeom>
        </p:spPr>
      </p:pic>
      <p:grpSp>
        <p:nvGrpSpPr>
          <p:cNvPr id="249" name="PA_组合 248"/>
          <p:cNvGrpSpPr/>
          <p:nvPr>
            <p:custDataLst>
              <p:tags r:id="rId6"/>
            </p:custDataLst>
          </p:nvPr>
        </p:nvGrpSpPr>
        <p:grpSpPr>
          <a:xfrm>
            <a:off x="7261555" y="683435"/>
            <a:ext cx="592774" cy="592774"/>
            <a:chOff x="4353788" y="1068386"/>
            <a:chExt cx="592774" cy="592774"/>
          </a:xfrm>
        </p:grpSpPr>
        <p:sp>
          <p:nvSpPr>
            <p:cNvPr id="232" name="文本框 231"/>
            <p:cNvSpPr txBox="1"/>
            <p:nvPr/>
          </p:nvSpPr>
          <p:spPr>
            <a:xfrm>
              <a:off x="4378306" y="1108223"/>
              <a:ext cx="538480" cy="51816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壹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48" name="菱形 247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50" name="PA_组合 249"/>
          <p:cNvGrpSpPr/>
          <p:nvPr>
            <p:custDataLst>
              <p:tags r:id="rId7"/>
            </p:custDataLst>
          </p:nvPr>
        </p:nvGrpSpPr>
        <p:grpSpPr>
          <a:xfrm>
            <a:off x="7236653" y="1472469"/>
            <a:ext cx="593090" cy="593090"/>
            <a:chOff x="4353788" y="1068386"/>
            <a:chExt cx="593090" cy="593090"/>
          </a:xfrm>
        </p:grpSpPr>
        <p:sp>
          <p:nvSpPr>
            <p:cNvPr id="251" name="文本框 250"/>
            <p:cNvSpPr txBox="1"/>
            <p:nvPr/>
          </p:nvSpPr>
          <p:spPr>
            <a:xfrm>
              <a:off x="4378306" y="1103163"/>
              <a:ext cx="543739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贰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52" name="菱形 251"/>
            <p:cNvSpPr/>
            <p:nvPr/>
          </p:nvSpPr>
          <p:spPr>
            <a:xfrm>
              <a:off x="4353788" y="1068386"/>
              <a:ext cx="593090" cy="593090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0" name="PA_组合 249"/>
          <p:cNvGrpSpPr/>
          <p:nvPr>
            <p:custDataLst>
              <p:tags r:id="rId8"/>
            </p:custDataLst>
          </p:nvPr>
        </p:nvGrpSpPr>
        <p:grpSpPr>
          <a:xfrm>
            <a:off x="7286183" y="2273839"/>
            <a:ext cx="593090" cy="593090"/>
            <a:chOff x="4353788" y="1068386"/>
            <a:chExt cx="593090" cy="593090"/>
          </a:xfrm>
        </p:grpSpPr>
        <p:sp>
          <p:nvSpPr>
            <p:cNvPr id="21" name="文本框 20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叁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>
              <a:off x="4353788" y="1068386"/>
              <a:ext cx="593090" cy="593090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53" name="PA_组合 252"/>
          <p:cNvGrpSpPr/>
          <p:nvPr>
            <p:custDataLst>
              <p:tags r:id="rId9"/>
            </p:custDataLst>
          </p:nvPr>
        </p:nvGrpSpPr>
        <p:grpSpPr>
          <a:xfrm>
            <a:off x="7285733" y="3025950"/>
            <a:ext cx="592774" cy="592774"/>
            <a:chOff x="4353788" y="1068386"/>
            <a:chExt cx="592774" cy="592774"/>
          </a:xfrm>
        </p:grpSpPr>
        <p:sp>
          <p:nvSpPr>
            <p:cNvPr id="254" name="文本框 253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肆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55" name="菱形 254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35" name="PA_组合 252"/>
          <p:cNvGrpSpPr/>
          <p:nvPr>
            <p:custDataLst>
              <p:tags r:id="rId10"/>
            </p:custDataLst>
          </p:nvPr>
        </p:nvGrpSpPr>
        <p:grpSpPr>
          <a:xfrm>
            <a:off x="7310498" y="3876215"/>
            <a:ext cx="592774" cy="592774"/>
            <a:chOff x="4353788" y="1068386"/>
            <a:chExt cx="592774" cy="592774"/>
          </a:xfrm>
        </p:grpSpPr>
        <p:sp>
          <p:nvSpPr>
            <p:cNvPr id="36" name="文本框 35"/>
            <p:cNvSpPr txBox="1"/>
            <p:nvPr/>
          </p:nvSpPr>
          <p:spPr>
            <a:xfrm>
              <a:off x="4378306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伍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" name="菱形 36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grpSp>
        <p:nvGrpSpPr>
          <p:cNvPr id="256" name="PA_组合 255"/>
          <p:cNvGrpSpPr/>
          <p:nvPr>
            <p:custDataLst>
              <p:tags r:id="rId11"/>
            </p:custDataLst>
          </p:nvPr>
        </p:nvGrpSpPr>
        <p:grpSpPr>
          <a:xfrm>
            <a:off x="7334667" y="4756689"/>
            <a:ext cx="592774" cy="592774"/>
            <a:chOff x="4353788" y="1068386"/>
            <a:chExt cx="592774" cy="592774"/>
          </a:xfrm>
        </p:grpSpPr>
        <p:sp>
          <p:nvSpPr>
            <p:cNvPr id="257" name="文本框 256"/>
            <p:cNvSpPr txBox="1"/>
            <p:nvPr/>
          </p:nvSpPr>
          <p:spPr>
            <a:xfrm>
              <a:off x="4383018" y="1104413"/>
              <a:ext cx="538480" cy="5219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陆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58" name="菱形 257"/>
            <p:cNvSpPr/>
            <p:nvPr/>
          </p:nvSpPr>
          <p:spPr>
            <a:xfrm>
              <a:off x="4353788" y="1068386"/>
              <a:ext cx="592774" cy="592774"/>
            </a:xfrm>
            <a:prstGeom prst="diamond">
              <a:avLst/>
            </a:prstGeom>
            <a:noFill/>
            <a:ln>
              <a:solidFill>
                <a:srgbClr val="AF8F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8077835" y="833755"/>
            <a:ext cx="138239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体知听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077835" y="1570990"/>
            <a:ext cx="1097915" cy="39624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体知读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77835" y="2402523"/>
            <a:ext cx="124015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体知写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77200" y="3147378"/>
            <a:ext cx="138303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体知讲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077200" y="3977640"/>
            <a:ext cx="124015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体知辨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77835" y="4836478"/>
            <a:ext cx="157099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000" dirty="0" smtClean="0">
                <a:solidFill>
                  <a:srgbClr val="C00000"/>
                </a:solidFill>
              </a:rPr>
              <a:t>体知行</a:t>
            </a:r>
            <a:endParaRPr lang="zh-CN" altLang="en-US" sz="20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b="5095"/>
          <a:stretch>
            <a:fillRect/>
          </a:stretch>
        </p:blipFill>
        <p:spPr>
          <a:xfrm>
            <a:off x="5679440" y="2651760"/>
            <a:ext cx="3856990" cy="3778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950" y="139700"/>
            <a:ext cx="5431790" cy="2512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26085"/>
            <a:ext cx="3695700" cy="4825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26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  <a:sym typeface="+mn-ea"/>
              </a:rPr>
              <a:t>壹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7531" y="1977552"/>
            <a:ext cx="54737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+mn-ea"/>
              </a:rPr>
              <a:t>体知听</a:t>
            </a:r>
            <a:endParaRPr lang="zh-CN" altLang="en-US" sz="2400" b="1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9446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40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5473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80" y="3803015"/>
            <a:ext cx="360235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29155" y="2863850"/>
            <a:ext cx="705167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endParaRPr lang="en-US" altLang="zh-CN" dirty="0" smtClean="0"/>
          </a:p>
        </p:txBody>
      </p:sp>
      <p:sp>
        <p:nvSpPr>
          <p:cNvPr id="17" name=" 339"/>
          <p:cNvSpPr/>
          <p:nvPr/>
        </p:nvSpPr>
        <p:spPr>
          <a:xfrm>
            <a:off x="525145" y="4376420"/>
            <a:ext cx="1057275" cy="845185"/>
          </a:xfrm>
          <a:custGeom>
            <a:avLst/>
            <a:gdLst/>
            <a:ahLst/>
            <a:cxnLst/>
            <a:rect l="l" t="t" r="r" b="b"/>
            <a:pathLst>
              <a:path w="900473" h="900473">
                <a:moveTo>
                  <a:pt x="347074" y="203047"/>
                </a:moveTo>
                <a:lnTo>
                  <a:pt x="692767" y="451973"/>
                </a:lnTo>
                <a:lnTo>
                  <a:pt x="347074" y="700898"/>
                </a:lnTo>
                <a:close/>
                <a:moveTo>
                  <a:pt x="450237" y="63807"/>
                </a:moveTo>
                <a:cubicBezTo>
                  <a:pt x="236817" y="63807"/>
                  <a:pt x="63807" y="236817"/>
                  <a:pt x="63807" y="450237"/>
                </a:cubicBezTo>
                <a:cubicBezTo>
                  <a:pt x="63807" y="663656"/>
                  <a:pt x="236817" y="836666"/>
                  <a:pt x="450237" y="836666"/>
                </a:cubicBezTo>
                <a:cubicBezTo>
                  <a:pt x="663656" y="836666"/>
                  <a:pt x="836666" y="663656"/>
                  <a:pt x="836666" y="450237"/>
                </a:cubicBezTo>
                <a:cubicBezTo>
                  <a:pt x="836666" y="236817"/>
                  <a:pt x="663656" y="63807"/>
                  <a:pt x="450237" y="63807"/>
                </a:cubicBezTo>
                <a:close/>
                <a:moveTo>
                  <a:pt x="450237" y="0"/>
                </a:moveTo>
                <a:cubicBezTo>
                  <a:pt x="698895" y="0"/>
                  <a:pt x="900473" y="201578"/>
                  <a:pt x="900473" y="450237"/>
                </a:cubicBezTo>
                <a:cubicBezTo>
                  <a:pt x="900473" y="698895"/>
                  <a:pt x="698895" y="900473"/>
                  <a:pt x="450237" y="900473"/>
                </a:cubicBezTo>
                <a:cubicBezTo>
                  <a:pt x="201578" y="900473"/>
                  <a:pt x="0" y="698895"/>
                  <a:pt x="0" y="450237"/>
                </a:cubicBezTo>
                <a:cubicBezTo>
                  <a:pt x="0" y="201578"/>
                  <a:pt x="201578" y="0"/>
                  <a:pt x="450237" y="0"/>
                </a:cubicBezTo>
                <a:close/>
              </a:path>
            </a:pathLst>
          </a:custGeom>
          <a:solidFill>
            <a:srgbClr val="A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文本框 99"/>
          <p:cNvSpPr txBox="1"/>
          <p:nvPr/>
        </p:nvSpPr>
        <p:spPr>
          <a:xfrm>
            <a:off x="2129155" y="4020820"/>
            <a:ext cx="583184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zì tiān zǐ yǐ zhì yú shù rén</a:t>
            </a:r>
            <a:endParaRPr lang="en-US" sz="28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  天  子 以 至  于 庶  人，</a:t>
            </a:r>
            <a:endParaRPr lang="en-US" sz="28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8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yī shì jiē yǐ xiū shēn wéi běn</a:t>
            </a:r>
            <a:endParaRPr lang="en-US" sz="28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壹 是  皆  以 修  身   为  本。</a:t>
            </a:r>
            <a:endParaRPr lang="zh-CN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—《大学》经一章（修身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" y="43180"/>
            <a:ext cx="8252460" cy="349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42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贰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92571" y="1977552"/>
            <a:ext cx="608330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rgbClr val="C00000"/>
                </a:solidFill>
                <a:latin typeface="+mn-ea"/>
              </a:rPr>
              <a:t>体知读</a:t>
            </a:r>
            <a:endParaRPr lang="zh-CN" altLang="en-US" sz="2800" spc="3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0927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956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6489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 flipH="1">
            <a:off x="2653665" y="3930015"/>
            <a:ext cx="3277235" cy="327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4" y="-932"/>
            <a:ext cx="12193057" cy="6858594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857250" y="994093"/>
            <a:ext cx="10477500" cy="5281612"/>
          </a:xfrm>
          <a:prstGeom prst="roundRect">
            <a:avLst>
              <a:gd name="adj" fmla="val 11489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/>
            <a:r>
              <a: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zì tiān zǐ yǐ zhì yú shù rén</a:t>
            </a:r>
            <a:endParaRPr lang="en-US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  天  子 以 至  于 庶  人，</a:t>
            </a:r>
            <a:endParaRPr lang="en-US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yī shì jiē yǐ xiū shēn wéi běn</a:t>
            </a:r>
            <a:endParaRPr lang="en-US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壹 是  皆  以 修  身   为  本。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—《大学》经一章（修身）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5913" y="264109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40817" y="4127259"/>
            <a:ext cx="5239959" cy="2730330"/>
          </a:xfrm>
          <a:prstGeom prst="rect">
            <a:avLst/>
          </a:prstGeom>
        </p:spPr>
      </p:pic>
      <p:pic>
        <p:nvPicPr>
          <p:cNvPr id="8" name="图片 7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10" y="4127500"/>
            <a:ext cx="2275840" cy="22758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" y="-635"/>
            <a:ext cx="4798060" cy="403606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文本框 2"/>
          <p:cNvSpPr txBox="1"/>
          <p:nvPr/>
        </p:nvSpPr>
        <p:spPr>
          <a:xfrm>
            <a:off x="4922520" y="2136775"/>
            <a:ext cx="5713730" cy="22453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/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zì tiān zǐ yǐ zhì yú shù rén</a:t>
            </a:r>
            <a:endParaRPr lang="en-US" sz="28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  天  子 以 至  于 庶  人，</a:t>
            </a:r>
            <a:endParaRPr lang="en-US" sz="28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yī shì jiē yǐ xiū shēn wéi běn</a:t>
            </a:r>
            <a:endParaRPr lang="en-US" sz="28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壹 是  皆  以 修  身   为  本。</a:t>
            </a:r>
            <a:endParaRPr lang="zh-CN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—《大学》经一章（修身）</a:t>
            </a:r>
            <a:endParaRPr lang="zh-CN" altLang="en-US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529" y="-20617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5272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叁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5034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36704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5948680" y="5029200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7710805" y="2645410"/>
            <a:ext cx="259080" cy="13716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 sz="2800" b="1" dirty="0" smtClean="0">
                <a:solidFill>
                  <a:srgbClr val="C00000"/>
                </a:solidFill>
              </a:rPr>
              <a:t>体知写</a:t>
            </a:r>
            <a:endParaRPr lang="zh-CN" altLang="en-US" sz="2800" b="1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作者QQ：1801380800">
  <a:themeElements>
    <a:clrScheme name="islide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57675"/>
      </a:accent1>
      <a:accent2>
        <a:srgbClr val="98ACAC"/>
      </a:accent2>
      <a:accent3>
        <a:srgbClr val="7C8E8C"/>
      </a:accent3>
      <a:accent4>
        <a:srgbClr val="7C8484"/>
      </a:accent4>
      <a:accent5>
        <a:srgbClr val="7C8E8C"/>
      </a:accent5>
      <a:accent6>
        <a:srgbClr val="98ACAC"/>
      </a:accent6>
      <a:hlink>
        <a:srgbClr val="4276AA"/>
      </a:hlink>
      <a:folHlink>
        <a:srgbClr val="BFBFBF"/>
      </a:folHlink>
    </a:clrScheme>
    <a:fontScheme name="中国风-1">
      <a:majorFont>
        <a:latin typeface="Calibri"/>
        <a:ea typeface="TypeLand 康熙字典體"/>
        <a:cs typeface=""/>
      </a:majorFont>
      <a:minorFont>
        <a:latin typeface="Calibri Light"/>
        <a:ea typeface="方正铁筋隶书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千图 - 副本</Template>
  <TotalTime>0</TotalTime>
  <Words>1446</Words>
  <Application>WPS 演示</Application>
  <PresentationFormat>宽屏</PresentationFormat>
  <Paragraphs>118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ＤＦ中太楷書体</vt:lpstr>
      <vt:lpstr>逐浪创意流珠体</vt:lpstr>
      <vt:lpstr>楷体</vt:lpstr>
      <vt:lpstr>方正清刻本悦宋简体</vt:lpstr>
      <vt:lpstr>黑体</vt:lpstr>
      <vt:lpstr>微软雅黑</vt:lpstr>
      <vt:lpstr>方正铁筋隶书简体</vt:lpstr>
      <vt:lpstr>Calibri Light</vt:lpstr>
      <vt:lpstr>Calibri</vt:lpstr>
      <vt:lpstr>Arial Unicode MS</vt:lpstr>
      <vt:lpstr>TypeLand 康熙字典體</vt:lpstr>
      <vt:lpstr>Segoe Print</vt:lpstr>
      <vt:lpstr>等线</vt:lpstr>
      <vt:lpstr>Times New Roman</vt:lpstr>
      <vt:lpstr>作者QQ：1801380800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MC</dc:creator>
  <cp:keywords>MC-PPT模板</cp:keywords>
  <cp:category>模板</cp:category>
  <cp:lastModifiedBy>WEl.Ô.ZHi</cp:lastModifiedBy>
  <cp:revision>56</cp:revision>
  <dcterms:created xsi:type="dcterms:W3CDTF">2017-10-19T07:01:00Z</dcterms:created>
  <dcterms:modified xsi:type="dcterms:W3CDTF">2019-01-29T23:27:07Z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13</vt:lpwstr>
  </property>
</Properties>
</file>